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Ultra-Bold" charset="1" panose="000009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Semi-Bold" charset="1" panose="00000700000000000000"/>
      <p:regular r:id="rId19"/>
    </p:embeddedFont>
    <p:embeddedFont>
      <p:font typeface="Montserrat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jpeg" Type="http://schemas.openxmlformats.org/officeDocument/2006/relationships/image"/><Relationship Id="rId5" Target="../media/VAG-XyM1D6o.mp4" Type="http://schemas.openxmlformats.org/officeDocument/2006/relationships/video"/><Relationship Id="rId6" Target="../media/VAG-XyM1D6o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1315">
            <a:off x="2836978" y="4342632"/>
            <a:ext cx="13169423" cy="2041866"/>
            <a:chOff x="0" y="0"/>
            <a:chExt cx="2948065" cy="457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48065" cy="457086"/>
            </a:xfrm>
            <a:custGeom>
              <a:avLst/>
              <a:gdLst/>
              <a:ahLst/>
              <a:cxnLst/>
              <a:rect r="r" b="b" t="t" l="l"/>
              <a:pathLst>
                <a:path h="457086" w="2948065">
                  <a:moveTo>
                    <a:pt x="8230" y="0"/>
                  </a:moveTo>
                  <a:lnTo>
                    <a:pt x="2939835" y="0"/>
                  </a:lnTo>
                  <a:cubicBezTo>
                    <a:pt x="2944381" y="0"/>
                    <a:pt x="2948065" y="3685"/>
                    <a:pt x="2948065" y="8230"/>
                  </a:cubicBezTo>
                  <a:lnTo>
                    <a:pt x="2948065" y="448856"/>
                  </a:lnTo>
                  <a:cubicBezTo>
                    <a:pt x="2948065" y="453401"/>
                    <a:pt x="2944381" y="457086"/>
                    <a:pt x="2939835" y="457086"/>
                  </a:cubicBezTo>
                  <a:lnTo>
                    <a:pt x="8230" y="457086"/>
                  </a:lnTo>
                  <a:cubicBezTo>
                    <a:pt x="3685" y="457086"/>
                    <a:pt x="0" y="453401"/>
                    <a:pt x="0" y="448856"/>
                  </a:cubicBezTo>
                  <a:lnTo>
                    <a:pt x="0" y="8230"/>
                  </a:lnTo>
                  <a:cubicBezTo>
                    <a:pt x="0" y="3685"/>
                    <a:pt x="3685" y="0"/>
                    <a:pt x="8230" y="0"/>
                  </a:cubicBezTo>
                  <a:close/>
                </a:path>
              </a:pathLst>
            </a:custGeom>
            <a:solidFill>
              <a:srgbClr val="00010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48065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1315">
            <a:off x="2620103" y="4170307"/>
            <a:ext cx="13169423" cy="2041866"/>
            <a:chOff x="0" y="0"/>
            <a:chExt cx="2948065" cy="457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48065" cy="457086"/>
            </a:xfrm>
            <a:custGeom>
              <a:avLst/>
              <a:gdLst/>
              <a:ahLst/>
              <a:cxnLst/>
              <a:rect r="r" b="b" t="t" l="l"/>
              <a:pathLst>
                <a:path h="457086" w="2948065">
                  <a:moveTo>
                    <a:pt x="8230" y="0"/>
                  </a:moveTo>
                  <a:lnTo>
                    <a:pt x="2939835" y="0"/>
                  </a:lnTo>
                  <a:cubicBezTo>
                    <a:pt x="2944381" y="0"/>
                    <a:pt x="2948065" y="3685"/>
                    <a:pt x="2948065" y="8230"/>
                  </a:cubicBezTo>
                  <a:lnTo>
                    <a:pt x="2948065" y="448856"/>
                  </a:lnTo>
                  <a:cubicBezTo>
                    <a:pt x="2948065" y="453401"/>
                    <a:pt x="2944381" y="457086"/>
                    <a:pt x="2939835" y="457086"/>
                  </a:cubicBezTo>
                  <a:lnTo>
                    <a:pt x="8230" y="457086"/>
                  </a:lnTo>
                  <a:cubicBezTo>
                    <a:pt x="3685" y="457086"/>
                    <a:pt x="0" y="453401"/>
                    <a:pt x="0" y="448856"/>
                  </a:cubicBezTo>
                  <a:lnTo>
                    <a:pt x="0" y="8230"/>
                  </a:lnTo>
                  <a:cubicBezTo>
                    <a:pt x="0" y="3685"/>
                    <a:pt x="3685" y="0"/>
                    <a:pt x="8230" y="0"/>
                  </a:cubicBezTo>
                  <a:close/>
                </a:path>
              </a:pathLst>
            </a:custGeom>
            <a:solidFill>
              <a:srgbClr val="D4E84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948065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120993">
            <a:off x="14857342" y="6796323"/>
            <a:ext cx="3256091" cy="3700103"/>
          </a:xfrm>
          <a:custGeom>
            <a:avLst/>
            <a:gdLst/>
            <a:ahLst/>
            <a:cxnLst/>
            <a:rect r="r" b="b" t="t" l="l"/>
            <a:pathLst>
              <a:path h="3700103" w="3256091">
                <a:moveTo>
                  <a:pt x="0" y="0"/>
                </a:moveTo>
                <a:lnTo>
                  <a:pt x="3256090" y="0"/>
                </a:lnTo>
                <a:lnTo>
                  <a:pt x="3256090" y="3700103"/>
                </a:lnTo>
                <a:lnTo>
                  <a:pt x="0" y="370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583270">
            <a:off x="195734" y="-199769"/>
            <a:ext cx="3312088" cy="3763737"/>
          </a:xfrm>
          <a:custGeom>
            <a:avLst/>
            <a:gdLst/>
            <a:ahLst/>
            <a:cxnLst/>
            <a:rect r="r" b="b" t="t" l="l"/>
            <a:pathLst>
              <a:path h="3763737" w="3312088">
                <a:moveTo>
                  <a:pt x="0" y="0"/>
                </a:moveTo>
                <a:lnTo>
                  <a:pt x="3312088" y="0"/>
                </a:lnTo>
                <a:lnTo>
                  <a:pt x="3312088" y="3763737"/>
                </a:lnTo>
                <a:lnTo>
                  <a:pt x="0" y="37637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069721">
            <a:off x="16202189" y="1593374"/>
            <a:ext cx="1057111" cy="1221452"/>
          </a:xfrm>
          <a:custGeom>
            <a:avLst/>
            <a:gdLst/>
            <a:ahLst/>
            <a:cxnLst/>
            <a:rect r="r" b="b" t="t" l="l"/>
            <a:pathLst>
              <a:path h="1221452" w="1057111">
                <a:moveTo>
                  <a:pt x="0" y="0"/>
                </a:moveTo>
                <a:lnTo>
                  <a:pt x="1057111" y="0"/>
                </a:lnTo>
                <a:lnTo>
                  <a:pt x="1057111" y="1221452"/>
                </a:lnTo>
                <a:lnTo>
                  <a:pt x="0" y="12214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69721">
            <a:off x="1425011" y="5937698"/>
            <a:ext cx="846769" cy="978410"/>
          </a:xfrm>
          <a:custGeom>
            <a:avLst/>
            <a:gdLst/>
            <a:ahLst/>
            <a:cxnLst/>
            <a:rect r="r" b="b" t="t" l="l"/>
            <a:pathLst>
              <a:path h="978410" w="846769">
                <a:moveTo>
                  <a:pt x="0" y="0"/>
                </a:moveTo>
                <a:lnTo>
                  <a:pt x="846770" y="0"/>
                </a:lnTo>
                <a:lnTo>
                  <a:pt x="846770" y="978410"/>
                </a:lnTo>
                <a:lnTo>
                  <a:pt x="0" y="97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131315">
            <a:off x="3194294" y="4201014"/>
            <a:ext cx="12013038" cy="185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3"/>
              </a:lnSpc>
            </a:pPr>
            <a:r>
              <a:rPr lang="en-US" b="true" sz="10824" spc="-400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LINE FOLLOWER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0481" y="8599868"/>
            <a:ext cx="454703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103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project by Claudia-Teodora Chira &amp; Paul-Ioan Stan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1315">
            <a:off x="347678" y="385570"/>
            <a:ext cx="7465302" cy="1016932"/>
            <a:chOff x="0" y="0"/>
            <a:chExt cx="3355469" cy="457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55469" cy="457086"/>
            </a:xfrm>
            <a:custGeom>
              <a:avLst/>
              <a:gdLst/>
              <a:ahLst/>
              <a:cxnLst/>
              <a:rect r="r" b="b" t="t" l="l"/>
              <a:pathLst>
                <a:path h="457086" w="3355469">
                  <a:moveTo>
                    <a:pt x="14519" y="0"/>
                  </a:moveTo>
                  <a:lnTo>
                    <a:pt x="3340950" y="0"/>
                  </a:lnTo>
                  <a:cubicBezTo>
                    <a:pt x="3344801" y="0"/>
                    <a:pt x="3348494" y="1530"/>
                    <a:pt x="3351217" y="4252"/>
                  </a:cubicBezTo>
                  <a:cubicBezTo>
                    <a:pt x="3353939" y="6975"/>
                    <a:pt x="3355469" y="10668"/>
                    <a:pt x="3355469" y="14519"/>
                  </a:cubicBezTo>
                  <a:lnTo>
                    <a:pt x="3355469" y="442567"/>
                  </a:lnTo>
                  <a:cubicBezTo>
                    <a:pt x="3355469" y="446418"/>
                    <a:pt x="3353939" y="450111"/>
                    <a:pt x="3351217" y="452833"/>
                  </a:cubicBezTo>
                  <a:cubicBezTo>
                    <a:pt x="3348494" y="455556"/>
                    <a:pt x="3344801" y="457086"/>
                    <a:pt x="3340950" y="457086"/>
                  </a:cubicBezTo>
                  <a:lnTo>
                    <a:pt x="14519" y="457086"/>
                  </a:lnTo>
                  <a:cubicBezTo>
                    <a:pt x="10668" y="457086"/>
                    <a:pt x="6975" y="455556"/>
                    <a:pt x="4252" y="452833"/>
                  </a:cubicBezTo>
                  <a:cubicBezTo>
                    <a:pt x="1530" y="450111"/>
                    <a:pt x="0" y="446418"/>
                    <a:pt x="0" y="442567"/>
                  </a:cubicBezTo>
                  <a:lnTo>
                    <a:pt x="0" y="14519"/>
                  </a:lnTo>
                  <a:cubicBezTo>
                    <a:pt x="0" y="10668"/>
                    <a:pt x="1530" y="6975"/>
                    <a:pt x="4252" y="4252"/>
                  </a:cubicBezTo>
                  <a:cubicBezTo>
                    <a:pt x="6975" y="1530"/>
                    <a:pt x="10668" y="0"/>
                    <a:pt x="14519" y="0"/>
                  </a:cubicBezTo>
                  <a:close/>
                </a:path>
              </a:pathLst>
            </a:custGeom>
            <a:solidFill>
              <a:srgbClr val="00010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55469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1315">
            <a:off x="224827" y="299745"/>
            <a:ext cx="7465302" cy="1016932"/>
            <a:chOff x="0" y="0"/>
            <a:chExt cx="3355469" cy="457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55469" cy="457086"/>
            </a:xfrm>
            <a:custGeom>
              <a:avLst/>
              <a:gdLst/>
              <a:ahLst/>
              <a:cxnLst/>
              <a:rect r="r" b="b" t="t" l="l"/>
              <a:pathLst>
                <a:path h="457086" w="3355469">
                  <a:moveTo>
                    <a:pt x="14519" y="0"/>
                  </a:moveTo>
                  <a:lnTo>
                    <a:pt x="3340950" y="0"/>
                  </a:lnTo>
                  <a:cubicBezTo>
                    <a:pt x="3344801" y="0"/>
                    <a:pt x="3348494" y="1530"/>
                    <a:pt x="3351217" y="4252"/>
                  </a:cubicBezTo>
                  <a:cubicBezTo>
                    <a:pt x="3353939" y="6975"/>
                    <a:pt x="3355469" y="10668"/>
                    <a:pt x="3355469" y="14519"/>
                  </a:cubicBezTo>
                  <a:lnTo>
                    <a:pt x="3355469" y="442567"/>
                  </a:lnTo>
                  <a:cubicBezTo>
                    <a:pt x="3355469" y="446418"/>
                    <a:pt x="3353939" y="450111"/>
                    <a:pt x="3351217" y="452833"/>
                  </a:cubicBezTo>
                  <a:cubicBezTo>
                    <a:pt x="3348494" y="455556"/>
                    <a:pt x="3344801" y="457086"/>
                    <a:pt x="3340950" y="457086"/>
                  </a:cubicBezTo>
                  <a:lnTo>
                    <a:pt x="14519" y="457086"/>
                  </a:lnTo>
                  <a:cubicBezTo>
                    <a:pt x="10668" y="457086"/>
                    <a:pt x="6975" y="455556"/>
                    <a:pt x="4252" y="452833"/>
                  </a:cubicBezTo>
                  <a:cubicBezTo>
                    <a:pt x="1530" y="450111"/>
                    <a:pt x="0" y="446418"/>
                    <a:pt x="0" y="442567"/>
                  </a:cubicBezTo>
                  <a:lnTo>
                    <a:pt x="0" y="14519"/>
                  </a:lnTo>
                  <a:cubicBezTo>
                    <a:pt x="0" y="10668"/>
                    <a:pt x="1530" y="6975"/>
                    <a:pt x="4252" y="4252"/>
                  </a:cubicBezTo>
                  <a:cubicBezTo>
                    <a:pt x="6975" y="1530"/>
                    <a:pt x="10668" y="0"/>
                    <a:pt x="14519" y="0"/>
                  </a:cubicBezTo>
                  <a:close/>
                </a:path>
              </a:pathLst>
            </a:custGeom>
            <a:solidFill>
              <a:srgbClr val="D4E84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55469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131315">
            <a:off x="462485" y="294739"/>
            <a:ext cx="6985984" cy="92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47"/>
              </a:lnSpc>
            </a:pPr>
            <a:r>
              <a:rPr lang="en-US" b="true" sz="5390" spc="-199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RECORDED 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04485">
            <a:off x="6585309" y="439345"/>
            <a:ext cx="462239" cy="534100"/>
          </a:xfrm>
          <a:custGeom>
            <a:avLst/>
            <a:gdLst/>
            <a:ahLst/>
            <a:cxnLst/>
            <a:rect r="r" b="b" t="t" l="l"/>
            <a:pathLst>
              <a:path h="534100" w="462239">
                <a:moveTo>
                  <a:pt x="0" y="0"/>
                </a:moveTo>
                <a:lnTo>
                  <a:pt x="462239" y="0"/>
                </a:lnTo>
                <a:lnTo>
                  <a:pt x="462239" y="534099"/>
                </a:lnTo>
                <a:lnTo>
                  <a:pt x="0" y="534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4570.0000" end="0.0000"/>
                </p14:media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74520" y="1681491"/>
            <a:ext cx="1453896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1315">
            <a:off x="6847918" y="6451726"/>
            <a:ext cx="10894719" cy="2343106"/>
            <a:chOff x="0" y="0"/>
            <a:chExt cx="2125308" cy="457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5308" cy="457086"/>
            </a:xfrm>
            <a:custGeom>
              <a:avLst/>
              <a:gdLst/>
              <a:ahLst/>
              <a:cxnLst/>
              <a:rect r="r" b="b" t="t" l="l"/>
              <a:pathLst>
                <a:path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00010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25308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1315">
            <a:off x="6668094" y="6253978"/>
            <a:ext cx="10894719" cy="2343106"/>
            <a:chOff x="0" y="0"/>
            <a:chExt cx="2125308" cy="457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25308" cy="457086"/>
            </a:xfrm>
            <a:custGeom>
              <a:avLst/>
              <a:gdLst/>
              <a:ahLst/>
              <a:cxnLst/>
              <a:rect r="r" b="b" t="t" l="l"/>
              <a:pathLst>
                <a:path h="457086" w="2125308">
                  <a:moveTo>
                    <a:pt x="9949" y="0"/>
                  </a:moveTo>
                  <a:lnTo>
                    <a:pt x="2115359" y="0"/>
                  </a:lnTo>
                  <a:cubicBezTo>
                    <a:pt x="2117998" y="0"/>
                    <a:pt x="2120528" y="1048"/>
                    <a:pt x="2122394" y="2914"/>
                  </a:cubicBezTo>
                  <a:cubicBezTo>
                    <a:pt x="2124259" y="4780"/>
                    <a:pt x="2125308" y="7310"/>
                    <a:pt x="2125308" y="9949"/>
                  </a:cubicBezTo>
                  <a:lnTo>
                    <a:pt x="2125308" y="447137"/>
                  </a:lnTo>
                  <a:cubicBezTo>
                    <a:pt x="2125308" y="452632"/>
                    <a:pt x="2120853" y="457086"/>
                    <a:pt x="2115359" y="457086"/>
                  </a:cubicBezTo>
                  <a:lnTo>
                    <a:pt x="9949" y="457086"/>
                  </a:lnTo>
                  <a:cubicBezTo>
                    <a:pt x="4454" y="457086"/>
                    <a:pt x="0" y="452632"/>
                    <a:pt x="0" y="447137"/>
                  </a:cubicBezTo>
                  <a:lnTo>
                    <a:pt x="0" y="9949"/>
                  </a:lnTo>
                  <a:cubicBezTo>
                    <a:pt x="0" y="4454"/>
                    <a:pt x="4454" y="0"/>
                    <a:pt x="9949" y="0"/>
                  </a:cubicBezTo>
                  <a:close/>
                </a:path>
              </a:pathLst>
            </a:custGeom>
            <a:solidFill>
              <a:srgbClr val="D4E84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125308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2046336" y="-1105841"/>
            <a:ext cx="1388822" cy="8795872"/>
          </a:xfrm>
          <a:custGeom>
            <a:avLst/>
            <a:gdLst/>
            <a:ahLst/>
            <a:cxnLst/>
            <a:rect r="r" b="b" t="t" l="l"/>
            <a:pathLst>
              <a:path h="8795872" w="1388822">
                <a:moveTo>
                  <a:pt x="0" y="0"/>
                </a:moveTo>
                <a:lnTo>
                  <a:pt x="1388821" y="0"/>
                </a:lnTo>
                <a:lnTo>
                  <a:pt x="1388821" y="8795872"/>
                </a:lnTo>
                <a:lnTo>
                  <a:pt x="0" y="879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3703525" y="-1105841"/>
            <a:ext cx="1388822" cy="8795872"/>
          </a:xfrm>
          <a:custGeom>
            <a:avLst/>
            <a:gdLst/>
            <a:ahLst/>
            <a:cxnLst/>
            <a:rect r="r" b="b" t="t" l="l"/>
            <a:pathLst>
              <a:path h="8795872" w="1388822">
                <a:moveTo>
                  <a:pt x="0" y="0"/>
                </a:moveTo>
                <a:lnTo>
                  <a:pt x="1388822" y="0"/>
                </a:lnTo>
                <a:lnTo>
                  <a:pt x="1388822" y="8795872"/>
                </a:lnTo>
                <a:lnTo>
                  <a:pt x="0" y="879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186773">
            <a:off x="1193521" y="169696"/>
            <a:ext cx="6419586" cy="6244799"/>
            <a:chOff x="0" y="0"/>
            <a:chExt cx="8559448" cy="832639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33213" y="0"/>
              <a:ext cx="8326234" cy="8326234"/>
            </a:xfrm>
            <a:custGeom>
              <a:avLst/>
              <a:gdLst/>
              <a:ahLst/>
              <a:cxnLst/>
              <a:rect r="r" b="b" t="t" l="l"/>
              <a:pathLst>
                <a:path h="8326234" w="8326234">
                  <a:moveTo>
                    <a:pt x="0" y="0"/>
                  </a:moveTo>
                  <a:lnTo>
                    <a:pt x="8326235" y="0"/>
                  </a:lnTo>
                  <a:lnTo>
                    <a:pt x="8326235" y="8326234"/>
                  </a:lnTo>
                  <a:lnTo>
                    <a:pt x="0" y="832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83000"/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64"/>
              <a:ext cx="8326234" cy="8326234"/>
            </a:xfrm>
            <a:custGeom>
              <a:avLst/>
              <a:gdLst/>
              <a:ahLst/>
              <a:cxnLst/>
              <a:rect r="r" b="b" t="t" l="l"/>
              <a:pathLst>
                <a:path h="8326234" w="8326234">
                  <a:moveTo>
                    <a:pt x="0" y="0"/>
                  </a:moveTo>
                  <a:lnTo>
                    <a:pt x="8326234" y="0"/>
                  </a:lnTo>
                  <a:lnTo>
                    <a:pt x="8326234" y="8326234"/>
                  </a:lnTo>
                  <a:lnTo>
                    <a:pt x="0" y="832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605727">
            <a:off x="3700079" y="161035"/>
            <a:ext cx="2502852" cy="2502852"/>
          </a:xfrm>
          <a:custGeom>
            <a:avLst/>
            <a:gdLst/>
            <a:ahLst/>
            <a:cxnLst/>
            <a:rect r="r" b="b" t="t" l="l"/>
            <a:pathLst>
              <a:path h="2502852" w="2502852">
                <a:moveTo>
                  <a:pt x="0" y="0"/>
                </a:moveTo>
                <a:lnTo>
                  <a:pt x="2502852" y="0"/>
                </a:lnTo>
                <a:lnTo>
                  <a:pt x="2502852" y="2502852"/>
                </a:lnTo>
                <a:lnTo>
                  <a:pt x="0" y="2502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44889">
            <a:off x="5804607" y="2214848"/>
            <a:ext cx="3398294" cy="3398294"/>
          </a:xfrm>
          <a:custGeom>
            <a:avLst/>
            <a:gdLst/>
            <a:ahLst/>
            <a:cxnLst/>
            <a:rect r="r" b="b" t="t" l="l"/>
            <a:pathLst>
              <a:path h="3398294" w="3398294">
                <a:moveTo>
                  <a:pt x="0" y="0"/>
                </a:moveTo>
                <a:lnTo>
                  <a:pt x="3398294" y="0"/>
                </a:lnTo>
                <a:lnTo>
                  <a:pt x="3398294" y="3398294"/>
                </a:lnTo>
                <a:lnTo>
                  <a:pt x="0" y="3398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20379255" y="-1105841"/>
            <a:ext cx="1388822" cy="8795872"/>
          </a:xfrm>
          <a:custGeom>
            <a:avLst/>
            <a:gdLst/>
            <a:ahLst/>
            <a:cxnLst/>
            <a:rect r="r" b="b" t="t" l="l"/>
            <a:pathLst>
              <a:path h="8795872" w="1388822">
                <a:moveTo>
                  <a:pt x="0" y="0"/>
                </a:moveTo>
                <a:lnTo>
                  <a:pt x="1388821" y="0"/>
                </a:lnTo>
                <a:lnTo>
                  <a:pt x="1388821" y="8795872"/>
                </a:lnTo>
                <a:lnTo>
                  <a:pt x="0" y="879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131315">
            <a:off x="6727677" y="6224491"/>
            <a:ext cx="10946647" cy="211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389"/>
              </a:lnSpc>
            </a:pPr>
            <a:r>
              <a:rPr lang="en-US" b="true" sz="12421" spc="-459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-131315">
            <a:off x="12555299" y="8529724"/>
            <a:ext cx="5209914" cy="105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b="true" sz="6200" spc="-229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8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28991">
            <a:off x="14305985" y="-760489"/>
            <a:ext cx="3948810" cy="4487284"/>
          </a:xfrm>
          <a:custGeom>
            <a:avLst/>
            <a:gdLst/>
            <a:ahLst/>
            <a:cxnLst/>
            <a:rect r="r" b="b" t="t" l="l"/>
            <a:pathLst>
              <a:path h="4487284" w="3948810">
                <a:moveTo>
                  <a:pt x="3948810" y="0"/>
                </a:moveTo>
                <a:lnTo>
                  <a:pt x="0" y="0"/>
                </a:lnTo>
                <a:lnTo>
                  <a:pt x="0" y="4487283"/>
                </a:lnTo>
                <a:lnTo>
                  <a:pt x="3948810" y="4487283"/>
                </a:lnTo>
                <a:lnTo>
                  <a:pt x="3948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8743">
            <a:off x="11231568" y="3185105"/>
            <a:ext cx="1714328" cy="1980841"/>
          </a:xfrm>
          <a:custGeom>
            <a:avLst/>
            <a:gdLst/>
            <a:ahLst/>
            <a:cxnLst/>
            <a:rect r="r" b="b" t="t" l="l"/>
            <a:pathLst>
              <a:path h="1980841" w="1714328">
                <a:moveTo>
                  <a:pt x="0" y="0"/>
                </a:moveTo>
                <a:lnTo>
                  <a:pt x="1714328" y="0"/>
                </a:lnTo>
                <a:lnTo>
                  <a:pt x="1714328" y="1980841"/>
                </a:lnTo>
                <a:lnTo>
                  <a:pt x="0" y="19808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31315">
            <a:off x="2578703" y="1300260"/>
            <a:ext cx="5952801" cy="1085644"/>
            <a:chOff x="0" y="0"/>
            <a:chExt cx="1603632" cy="2924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3632" cy="292463"/>
            </a:xfrm>
            <a:custGeom>
              <a:avLst/>
              <a:gdLst/>
              <a:ahLst/>
              <a:cxnLst/>
              <a:rect r="r" b="b" t="t" l="l"/>
              <a:pathLst>
                <a:path h="292463" w="1603632">
                  <a:moveTo>
                    <a:pt x="18208" y="0"/>
                  </a:moveTo>
                  <a:lnTo>
                    <a:pt x="1585424" y="0"/>
                  </a:lnTo>
                  <a:cubicBezTo>
                    <a:pt x="1595480" y="0"/>
                    <a:pt x="1603632" y="8152"/>
                    <a:pt x="1603632" y="18208"/>
                  </a:cubicBezTo>
                  <a:lnTo>
                    <a:pt x="1603632" y="274255"/>
                  </a:lnTo>
                  <a:cubicBezTo>
                    <a:pt x="1603632" y="279084"/>
                    <a:pt x="1601714" y="283715"/>
                    <a:pt x="1598299" y="287130"/>
                  </a:cubicBezTo>
                  <a:cubicBezTo>
                    <a:pt x="1594885" y="290545"/>
                    <a:pt x="1590253" y="292463"/>
                    <a:pt x="1585424" y="292463"/>
                  </a:cubicBezTo>
                  <a:lnTo>
                    <a:pt x="18208" y="292463"/>
                  </a:lnTo>
                  <a:cubicBezTo>
                    <a:pt x="13379" y="292463"/>
                    <a:pt x="8748" y="290545"/>
                    <a:pt x="5333" y="287130"/>
                  </a:cubicBezTo>
                  <a:cubicBezTo>
                    <a:pt x="1918" y="283715"/>
                    <a:pt x="0" y="279084"/>
                    <a:pt x="0" y="274255"/>
                  </a:cubicBezTo>
                  <a:lnTo>
                    <a:pt x="0" y="18208"/>
                  </a:lnTo>
                  <a:cubicBezTo>
                    <a:pt x="0" y="13379"/>
                    <a:pt x="1918" y="8748"/>
                    <a:pt x="5333" y="5333"/>
                  </a:cubicBezTo>
                  <a:cubicBezTo>
                    <a:pt x="8748" y="1918"/>
                    <a:pt x="13379" y="0"/>
                    <a:pt x="18208" y="0"/>
                  </a:cubicBezTo>
                  <a:close/>
                </a:path>
              </a:pathLst>
            </a:custGeom>
            <a:solidFill>
              <a:srgbClr val="00010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603632" cy="3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31315">
            <a:off x="2480142" y="1203133"/>
            <a:ext cx="5952801" cy="1085644"/>
            <a:chOff x="0" y="0"/>
            <a:chExt cx="1603632" cy="29246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3632" cy="292463"/>
            </a:xfrm>
            <a:custGeom>
              <a:avLst/>
              <a:gdLst/>
              <a:ahLst/>
              <a:cxnLst/>
              <a:rect r="r" b="b" t="t" l="l"/>
              <a:pathLst>
                <a:path h="292463" w="1603632">
                  <a:moveTo>
                    <a:pt x="18208" y="0"/>
                  </a:moveTo>
                  <a:lnTo>
                    <a:pt x="1585424" y="0"/>
                  </a:lnTo>
                  <a:cubicBezTo>
                    <a:pt x="1595480" y="0"/>
                    <a:pt x="1603632" y="8152"/>
                    <a:pt x="1603632" y="18208"/>
                  </a:cubicBezTo>
                  <a:lnTo>
                    <a:pt x="1603632" y="274255"/>
                  </a:lnTo>
                  <a:cubicBezTo>
                    <a:pt x="1603632" y="279084"/>
                    <a:pt x="1601714" y="283715"/>
                    <a:pt x="1598299" y="287130"/>
                  </a:cubicBezTo>
                  <a:cubicBezTo>
                    <a:pt x="1594885" y="290545"/>
                    <a:pt x="1590253" y="292463"/>
                    <a:pt x="1585424" y="292463"/>
                  </a:cubicBezTo>
                  <a:lnTo>
                    <a:pt x="18208" y="292463"/>
                  </a:lnTo>
                  <a:cubicBezTo>
                    <a:pt x="13379" y="292463"/>
                    <a:pt x="8748" y="290545"/>
                    <a:pt x="5333" y="287130"/>
                  </a:cubicBezTo>
                  <a:cubicBezTo>
                    <a:pt x="1918" y="283715"/>
                    <a:pt x="0" y="279084"/>
                    <a:pt x="0" y="274255"/>
                  </a:cubicBezTo>
                  <a:lnTo>
                    <a:pt x="0" y="18208"/>
                  </a:lnTo>
                  <a:cubicBezTo>
                    <a:pt x="0" y="13379"/>
                    <a:pt x="1918" y="8748"/>
                    <a:pt x="5333" y="5333"/>
                  </a:cubicBezTo>
                  <a:cubicBezTo>
                    <a:pt x="8748" y="1918"/>
                    <a:pt x="13379" y="0"/>
                    <a:pt x="18208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03632" cy="3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68813" y="2685993"/>
            <a:ext cx="7772582" cy="105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9"/>
              </a:lnSpc>
            </a:pPr>
            <a:r>
              <a:rPr lang="en-US" b="true" sz="7390" spc="-273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MAIN TOPICS: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4611" y="4099326"/>
            <a:ext cx="8540987" cy="294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spc="-15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-Robot Description</a:t>
            </a:r>
          </a:p>
          <a:p>
            <a:pPr algn="ctr">
              <a:lnSpc>
                <a:spcPts val="5879"/>
              </a:lnSpc>
            </a:pPr>
            <a:r>
              <a:rPr lang="en-US" sz="4199" spc="-15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-Components</a:t>
            </a:r>
          </a:p>
          <a:p>
            <a:pPr algn="ctr">
              <a:lnSpc>
                <a:spcPts val="5879"/>
              </a:lnSpc>
            </a:pPr>
            <a:r>
              <a:rPr lang="en-US" sz="4199" spc="-15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-Mechanism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-15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-Usage</a:t>
            </a:r>
          </a:p>
        </p:txBody>
      </p:sp>
      <p:sp>
        <p:nvSpPr>
          <p:cNvPr name="TextBox 12" id="12"/>
          <p:cNvSpPr txBox="true"/>
          <p:nvPr/>
        </p:nvSpPr>
        <p:spPr>
          <a:xfrm rot="-114702">
            <a:off x="2801580" y="1333865"/>
            <a:ext cx="5308436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79"/>
              </a:lnSpc>
              <a:spcBef>
                <a:spcPct val="0"/>
              </a:spcBef>
            </a:pPr>
            <a:r>
              <a:rPr lang="en-US" b="true" sz="4199" spc="-155">
                <a:solidFill>
                  <a:srgbClr val="000101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31315">
            <a:off x="3058890" y="4926693"/>
            <a:ext cx="12374075" cy="2041866"/>
            <a:chOff x="0" y="0"/>
            <a:chExt cx="2770021" cy="457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0021" cy="457086"/>
            </a:xfrm>
            <a:custGeom>
              <a:avLst/>
              <a:gdLst/>
              <a:ahLst/>
              <a:cxnLst/>
              <a:rect r="r" b="b" t="t" l="l"/>
              <a:pathLst>
                <a:path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000101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70021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31315">
            <a:off x="2855035" y="4754368"/>
            <a:ext cx="12374075" cy="2041866"/>
            <a:chOff x="0" y="0"/>
            <a:chExt cx="2770021" cy="4570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70021" cy="457086"/>
            </a:xfrm>
            <a:custGeom>
              <a:avLst/>
              <a:gdLst/>
              <a:ahLst/>
              <a:cxnLst/>
              <a:rect r="r" b="b" t="t" l="l"/>
              <a:pathLst>
                <a:path h="457086" w="2770021">
                  <a:moveTo>
                    <a:pt x="8759" y="0"/>
                  </a:moveTo>
                  <a:lnTo>
                    <a:pt x="2761262" y="0"/>
                  </a:lnTo>
                  <a:cubicBezTo>
                    <a:pt x="2763585" y="0"/>
                    <a:pt x="2765813" y="923"/>
                    <a:pt x="2767456" y="2566"/>
                  </a:cubicBezTo>
                  <a:cubicBezTo>
                    <a:pt x="2769099" y="4208"/>
                    <a:pt x="2770021" y="6436"/>
                    <a:pt x="2770021" y="8759"/>
                  </a:cubicBezTo>
                  <a:lnTo>
                    <a:pt x="2770021" y="448327"/>
                  </a:lnTo>
                  <a:cubicBezTo>
                    <a:pt x="2770021" y="453164"/>
                    <a:pt x="2766100" y="457086"/>
                    <a:pt x="2761262" y="457086"/>
                  </a:cubicBezTo>
                  <a:lnTo>
                    <a:pt x="8759" y="457086"/>
                  </a:lnTo>
                  <a:cubicBezTo>
                    <a:pt x="3922" y="457086"/>
                    <a:pt x="0" y="453164"/>
                    <a:pt x="0" y="448327"/>
                  </a:cubicBezTo>
                  <a:lnTo>
                    <a:pt x="0" y="8759"/>
                  </a:lnTo>
                  <a:cubicBezTo>
                    <a:pt x="0" y="6436"/>
                    <a:pt x="923" y="4208"/>
                    <a:pt x="2566" y="2566"/>
                  </a:cubicBezTo>
                  <a:cubicBezTo>
                    <a:pt x="4208" y="923"/>
                    <a:pt x="6436" y="0"/>
                    <a:pt x="8759" y="0"/>
                  </a:cubicBezTo>
                  <a:close/>
                </a:path>
              </a:pathLst>
            </a:custGeom>
            <a:solidFill>
              <a:srgbClr val="D4E84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70021" cy="495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131315">
            <a:off x="2925831" y="4718336"/>
            <a:ext cx="12428337" cy="1850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53"/>
              </a:lnSpc>
            </a:pPr>
            <a:r>
              <a:rPr lang="en-US" b="true" sz="10824" spc="-400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MEET BOSTĂNEL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04485">
            <a:off x="8578015" y="5212295"/>
            <a:ext cx="928116" cy="1072403"/>
          </a:xfrm>
          <a:custGeom>
            <a:avLst/>
            <a:gdLst/>
            <a:ahLst/>
            <a:cxnLst/>
            <a:rect r="r" b="b" t="t" l="l"/>
            <a:pathLst>
              <a:path h="1072403" w="928116">
                <a:moveTo>
                  <a:pt x="0" y="0"/>
                </a:moveTo>
                <a:lnTo>
                  <a:pt x="928116" y="0"/>
                </a:lnTo>
                <a:lnTo>
                  <a:pt x="928116" y="1072402"/>
                </a:lnTo>
                <a:lnTo>
                  <a:pt x="0" y="10724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20993">
            <a:off x="14485042" y="6751544"/>
            <a:ext cx="3383740" cy="3845160"/>
          </a:xfrm>
          <a:custGeom>
            <a:avLst/>
            <a:gdLst/>
            <a:ahLst/>
            <a:cxnLst/>
            <a:rect r="r" b="b" t="t" l="l"/>
            <a:pathLst>
              <a:path h="3845160" w="3383740">
                <a:moveTo>
                  <a:pt x="0" y="0"/>
                </a:moveTo>
                <a:lnTo>
                  <a:pt x="3383741" y="0"/>
                </a:lnTo>
                <a:lnTo>
                  <a:pt x="3383741" y="3845160"/>
                </a:lnTo>
                <a:lnTo>
                  <a:pt x="0" y="3845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583270">
            <a:off x="409733" y="-293289"/>
            <a:ext cx="3410248" cy="3875282"/>
          </a:xfrm>
          <a:custGeom>
            <a:avLst/>
            <a:gdLst/>
            <a:ahLst/>
            <a:cxnLst/>
            <a:rect r="r" b="b" t="t" l="l"/>
            <a:pathLst>
              <a:path h="3875282" w="3410248">
                <a:moveTo>
                  <a:pt x="0" y="0"/>
                </a:moveTo>
                <a:lnTo>
                  <a:pt x="3410248" y="0"/>
                </a:lnTo>
                <a:lnTo>
                  <a:pt x="3410248" y="3875281"/>
                </a:lnTo>
                <a:lnTo>
                  <a:pt x="0" y="3875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1089395" y="4518837"/>
            <a:ext cx="6973177" cy="6834779"/>
            <a:chOff x="0" y="0"/>
            <a:chExt cx="9297570" cy="9113039"/>
          </a:xfrm>
        </p:grpSpPr>
        <p:sp>
          <p:nvSpPr>
            <p:cNvPr name="Freeform 13" id="13"/>
            <p:cNvSpPr/>
            <p:nvPr/>
          </p:nvSpPr>
          <p:spPr>
            <a:xfrm flipH="true" flipV="false" rot="-665652">
              <a:off x="924253" y="669234"/>
              <a:ext cx="7704083" cy="7704083"/>
            </a:xfrm>
            <a:custGeom>
              <a:avLst/>
              <a:gdLst/>
              <a:ahLst/>
              <a:cxnLst/>
              <a:rect r="r" b="b" t="t" l="l"/>
              <a:pathLst>
                <a:path h="7704083" w="7704083">
                  <a:moveTo>
                    <a:pt x="7704083" y="0"/>
                  </a:moveTo>
                  <a:lnTo>
                    <a:pt x="0" y="0"/>
                  </a:lnTo>
                  <a:lnTo>
                    <a:pt x="0" y="7704083"/>
                  </a:lnTo>
                  <a:lnTo>
                    <a:pt x="7704083" y="7704083"/>
                  </a:lnTo>
                  <a:lnTo>
                    <a:pt x="7704083" y="0"/>
                  </a:lnTo>
                  <a:close/>
                </a:path>
              </a:pathLst>
            </a:custGeom>
            <a:blipFill>
              <a:blip r:embed="rId6">
                <a:alphaModFix amt="2600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true" flipV="false" rot="-665652">
              <a:off x="669234" y="739722"/>
              <a:ext cx="7704083" cy="7704083"/>
            </a:xfrm>
            <a:custGeom>
              <a:avLst/>
              <a:gdLst/>
              <a:ahLst/>
              <a:cxnLst/>
              <a:rect r="r" b="b" t="t" l="l"/>
              <a:pathLst>
                <a:path h="7704083" w="7704083">
                  <a:moveTo>
                    <a:pt x="7704083" y="0"/>
                  </a:moveTo>
                  <a:lnTo>
                    <a:pt x="0" y="0"/>
                  </a:lnTo>
                  <a:lnTo>
                    <a:pt x="0" y="7704083"/>
                  </a:lnTo>
                  <a:lnTo>
                    <a:pt x="7704083" y="7704083"/>
                  </a:lnTo>
                  <a:lnTo>
                    <a:pt x="7704083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971511" y="-481035"/>
            <a:ext cx="6705539" cy="6584148"/>
            <a:chOff x="0" y="0"/>
            <a:chExt cx="8940719" cy="8778864"/>
          </a:xfrm>
        </p:grpSpPr>
        <p:sp>
          <p:nvSpPr>
            <p:cNvPr name="Freeform 16" id="16"/>
            <p:cNvSpPr/>
            <p:nvPr/>
          </p:nvSpPr>
          <p:spPr>
            <a:xfrm flipH="false" flipV="false" rot="684465">
              <a:off x="825223" y="663368"/>
              <a:ext cx="7452129" cy="7452129"/>
            </a:xfrm>
            <a:custGeom>
              <a:avLst/>
              <a:gdLst/>
              <a:ahLst/>
              <a:cxnLst/>
              <a:rect r="r" b="b" t="t" l="l"/>
              <a:pathLst>
                <a:path h="7452129" w="7452129">
                  <a:moveTo>
                    <a:pt x="0" y="0"/>
                  </a:moveTo>
                  <a:lnTo>
                    <a:pt x="7452128" y="0"/>
                  </a:lnTo>
                  <a:lnTo>
                    <a:pt x="7452128" y="7452128"/>
                  </a:lnTo>
                  <a:lnTo>
                    <a:pt x="0" y="745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41000"/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684465">
              <a:off x="663368" y="663368"/>
              <a:ext cx="7452129" cy="7452129"/>
            </a:xfrm>
            <a:custGeom>
              <a:avLst/>
              <a:gdLst/>
              <a:ahLst/>
              <a:cxnLst/>
              <a:rect r="r" b="b" t="t" l="l"/>
              <a:pathLst>
                <a:path h="7452129" w="7452129">
                  <a:moveTo>
                    <a:pt x="0" y="0"/>
                  </a:moveTo>
                  <a:lnTo>
                    <a:pt x="7452128" y="0"/>
                  </a:lnTo>
                  <a:lnTo>
                    <a:pt x="7452128" y="7452128"/>
                  </a:lnTo>
                  <a:lnTo>
                    <a:pt x="0" y="7452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8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528991">
            <a:off x="14305985" y="-760489"/>
            <a:ext cx="3948810" cy="4487284"/>
          </a:xfrm>
          <a:custGeom>
            <a:avLst/>
            <a:gdLst/>
            <a:ahLst/>
            <a:cxnLst/>
            <a:rect r="r" b="b" t="t" l="l"/>
            <a:pathLst>
              <a:path h="4487284" w="3948810">
                <a:moveTo>
                  <a:pt x="3948810" y="0"/>
                </a:moveTo>
                <a:lnTo>
                  <a:pt x="0" y="0"/>
                </a:lnTo>
                <a:lnTo>
                  <a:pt x="0" y="4487283"/>
                </a:lnTo>
                <a:lnTo>
                  <a:pt x="3948810" y="4487283"/>
                </a:lnTo>
                <a:lnTo>
                  <a:pt x="39488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0653" y="2384865"/>
            <a:ext cx="10781120" cy="448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57"/>
              </a:lnSpc>
            </a:pPr>
            <a:r>
              <a:rPr lang="en-US" sz="4255" spc="-157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A line follower robot is designed to follow a specific path, typically represented by a black line on a white surface or a white line on a black surface, thanks to an IR sensor. Additionally, u</a:t>
            </a:r>
            <a:r>
              <a:rPr lang="en-US" sz="4255" spc="-157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sing an ultrasonic sensor, Bostanel can avoid obstacles 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18429" y="7602028"/>
            <a:ext cx="7492124" cy="16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509"/>
              </a:lnSpc>
              <a:spcBef>
                <a:spcPct val="0"/>
              </a:spcBef>
            </a:pPr>
            <a:r>
              <a:rPr lang="en-US" b="true" sz="5917" spc="-218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SIMPLE YET EFFECTIVE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734972">
            <a:off x="-492325" y="6675300"/>
            <a:ext cx="3549575" cy="4033608"/>
          </a:xfrm>
          <a:custGeom>
            <a:avLst/>
            <a:gdLst/>
            <a:ahLst/>
            <a:cxnLst/>
            <a:rect r="r" b="b" t="t" l="l"/>
            <a:pathLst>
              <a:path h="4033608" w="3549575">
                <a:moveTo>
                  <a:pt x="3549575" y="0"/>
                </a:moveTo>
                <a:lnTo>
                  <a:pt x="0" y="0"/>
                </a:lnTo>
                <a:lnTo>
                  <a:pt x="0" y="4033608"/>
                </a:lnTo>
                <a:lnTo>
                  <a:pt x="3549575" y="4033608"/>
                </a:lnTo>
                <a:lnTo>
                  <a:pt x="354957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9608" y="3649133"/>
            <a:ext cx="4955911" cy="1895764"/>
            <a:chOff x="0" y="0"/>
            <a:chExt cx="1305261" cy="4992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5261" cy="499296"/>
            </a:xfrm>
            <a:custGeom>
              <a:avLst/>
              <a:gdLst/>
              <a:ahLst/>
              <a:cxnLst/>
              <a:rect r="r" b="b" t="t" l="l"/>
              <a:pathLst>
                <a:path h="499296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75863"/>
                  </a:lnTo>
                  <a:cubicBezTo>
                    <a:pt x="1305261" y="488805"/>
                    <a:pt x="1294770" y="499296"/>
                    <a:pt x="1281828" y="499296"/>
                  </a:cubicBezTo>
                  <a:lnTo>
                    <a:pt x="23432" y="499296"/>
                  </a:lnTo>
                  <a:cubicBezTo>
                    <a:pt x="10491" y="499296"/>
                    <a:pt x="0" y="488805"/>
                    <a:pt x="0" y="475863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05261" cy="546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6044" y="3649133"/>
            <a:ext cx="4955911" cy="1869018"/>
            <a:chOff x="0" y="0"/>
            <a:chExt cx="1305261" cy="4922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5261" cy="492252"/>
            </a:xfrm>
            <a:custGeom>
              <a:avLst/>
              <a:gdLst/>
              <a:ahLst/>
              <a:cxnLst/>
              <a:rect r="r" b="b" t="t" l="l"/>
              <a:pathLst>
                <a:path h="492252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68819"/>
                  </a:lnTo>
                  <a:cubicBezTo>
                    <a:pt x="1305261" y="481761"/>
                    <a:pt x="1294770" y="492252"/>
                    <a:pt x="1281828" y="492252"/>
                  </a:cubicBezTo>
                  <a:lnTo>
                    <a:pt x="23432" y="492252"/>
                  </a:lnTo>
                  <a:cubicBezTo>
                    <a:pt x="10491" y="492252"/>
                    <a:pt x="0" y="481761"/>
                    <a:pt x="0" y="468819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305261" cy="539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014575" y="3649133"/>
            <a:ext cx="4955911" cy="1869018"/>
            <a:chOff x="0" y="0"/>
            <a:chExt cx="1305261" cy="4922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5261" cy="492252"/>
            </a:xfrm>
            <a:custGeom>
              <a:avLst/>
              <a:gdLst/>
              <a:ahLst/>
              <a:cxnLst/>
              <a:rect r="r" b="b" t="t" l="l"/>
              <a:pathLst>
                <a:path h="492252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68819"/>
                  </a:lnTo>
                  <a:cubicBezTo>
                    <a:pt x="1305261" y="481761"/>
                    <a:pt x="1294770" y="492252"/>
                    <a:pt x="1281828" y="492252"/>
                  </a:cubicBezTo>
                  <a:lnTo>
                    <a:pt x="23432" y="492252"/>
                  </a:lnTo>
                  <a:cubicBezTo>
                    <a:pt x="10491" y="492252"/>
                    <a:pt x="0" y="481761"/>
                    <a:pt x="0" y="468819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305261" cy="5398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9608" y="6373572"/>
            <a:ext cx="4955911" cy="1895764"/>
            <a:chOff x="0" y="0"/>
            <a:chExt cx="1305261" cy="4992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5261" cy="499296"/>
            </a:xfrm>
            <a:custGeom>
              <a:avLst/>
              <a:gdLst/>
              <a:ahLst/>
              <a:cxnLst/>
              <a:rect r="r" b="b" t="t" l="l"/>
              <a:pathLst>
                <a:path h="499296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75863"/>
                  </a:lnTo>
                  <a:cubicBezTo>
                    <a:pt x="1305261" y="488805"/>
                    <a:pt x="1294770" y="499296"/>
                    <a:pt x="1281828" y="499296"/>
                  </a:cubicBezTo>
                  <a:lnTo>
                    <a:pt x="23432" y="499296"/>
                  </a:lnTo>
                  <a:cubicBezTo>
                    <a:pt x="10491" y="499296"/>
                    <a:pt x="0" y="488805"/>
                    <a:pt x="0" y="475863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05261" cy="546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6044" y="6373572"/>
            <a:ext cx="4955911" cy="1895764"/>
            <a:chOff x="0" y="0"/>
            <a:chExt cx="1305261" cy="4992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5261" cy="499296"/>
            </a:xfrm>
            <a:custGeom>
              <a:avLst/>
              <a:gdLst/>
              <a:ahLst/>
              <a:cxnLst/>
              <a:rect r="r" b="b" t="t" l="l"/>
              <a:pathLst>
                <a:path h="499296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75863"/>
                  </a:lnTo>
                  <a:cubicBezTo>
                    <a:pt x="1305261" y="488805"/>
                    <a:pt x="1294770" y="499296"/>
                    <a:pt x="1281828" y="499296"/>
                  </a:cubicBezTo>
                  <a:lnTo>
                    <a:pt x="23432" y="499296"/>
                  </a:lnTo>
                  <a:cubicBezTo>
                    <a:pt x="10491" y="499296"/>
                    <a:pt x="0" y="488805"/>
                    <a:pt x="0" y="475863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05261" cy="546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014575" y="6373572"/>
            <a:ext cx="4955911" cy="1895764"/>
            <a:chOff x="0" y="0"/>
            <a:chExt cx="1305261" cy="4992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05261" cy="499296"/>
            </a:xfrm>
            <a:custGeom>
              <a:avLst/>
              <a:gdLst/>
              <a:ahLst/>
              <a:cxnLst/>
              <a:rect r="r" b="b" t="t" l="l"/>
              <a:pathLst>
                <a:path h="499296" w="1305261">
                  <a:moveTo>
                    <a:pt x="23432" y="0"/>
                  </a:moveTo>
                  <a:lnTo>
                    <a:pt x="1281828" y="0"/>
                  </a:lnTo>
                  <a:cubicBezTo>
                    <a:pt x="1294770" y="0"/>
                    <a:pt x="1305261" y="10491"/>
                    <a:pt x="1305261" y="23432"/>
                  </a:cubicBezTo>
                  <a:lnTo>
                    <a:pt x="1305261" y="475863"/>
                  </a:lnTo>
                  <a:cubicBezTo>
                    <a:pt x="1305261" y="488805"/>
                    <a:pt x="1294770" y="499296"/>
                    <a:pt x="1281828" y="499296"/>
                  </a:cubicBezTo>
                  <a:lnTo>
                    <a:pt x="23432" y="499296"/>
                  </a:lnTo>
                  <a:cubicBezTo>
                    <a:pt x="10491" y="499296"/>
                    <a:pt x="0" y="488805"/>
                    <a:pt x="0" y="475863"/>
                  </a:cubicBezTo>
                  <a:lnTo>
                    <a:pt x="0" y="23432"/>
                  </a:lnTo>
                  <a:cubicBezTo>
                    <a:pt x="0" y="10491"/>
                    <a:pt x="10491" y="0"/>
                    <a:pt x="23432" y="0"/>
                  </a:cubicBez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05261" cy="546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26885" y="3830326"/>
            <a:ext cx="434135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11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 MH- B IR (INFRARED)</a:t>
            </a:r>
          </a:p>
          <a:p>
            <a:pPr algn="ctr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pc="-11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SENSORS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31457" y="4907055"/>
            <a:ext cx="4341356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spc="-99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line detection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74369" y="4607137"/>
            <a:ext cx="4341356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219"/>
              </a:lnSpc>
              <a:spcBef>
                <a:spcPct val="0"/>
              </a:spcBef>
            </a:pPr>
            <a:r>
              <a:rPr lang="en-US" sz="2299" spc="-85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controlling motors &amp; movement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67091" y="3784807"/>
            <a:ext cx="495591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-85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 BRIDGE L298N</a:t>
            </a:r>
          </a:p>
          <a:p>
            <a:pPr algn="ctr" marL="0" indent="0" lvl="1">
              <a:lnSpc>
                <a:spcPts val="3220"/>
              </a:lnSpc>
              <a:spcBef>
                <a:spcPct val="0"/>
              </a:spcBef>
            </a:pPr>
            <a:r>
              <a:rPr lang="en-US" b="true" sz="2300" spc="-85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MOTOR DRIVER &amp; 4 DC MOTORS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17281" y="4545541"/>
            <a:ext cx="434135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signaling the state of the robot regarding the path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80595" y="3931809"/>
            <a:ext cx="36238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pc="-11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 RGB LED DIODES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57709" y="1283845"/>
            <a:ext cx="7772582" cy="105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9"/>
              </a:lnSpc>
            </a:pPr>
            <a:r>
              <a:rPr lang="en-US" b="true" sz="7390" spc="-273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COMPONENTS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9608" y="6541598"/>
            <a:ext cx="4955911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640"/>
              </a:lnSpc>
              <a:spcBef>
                <a:spcPct val="0"/>
              </a:spcBef>
            </a:pPr>
            <a:r>
              <a:rPr lang="en-US" b="true" sz="2600" spc="-96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HC-SR04 ULTRASONIC SENSOR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3887" y="7399483"/>
            <a:ext cx="465649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-88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computing the distance to objects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73322" y="7155331"/>
            <a:ext cx="434135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ensuring a broad angle of</a:t>
            </a:r>
          </a:p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distance deduction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74369" y="6541598"/>
            <a:ext cx="43413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pc="-11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 SG90 SERVOMOTOR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91781" y="7155331"/>
            <a:ext cx="4341356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3499"/>
              </a:lnSpc>
              <a:spcBef>
                <a:spcPct val="0"/>
              </a:spcBef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for establishing connection between components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680595" y="6579698"/>
            <a:ext cx="362387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199"/>
              </a:lnSpc>
              <a:spcBef>
                <a:spcPct val="0"/>
              </a:spcBef>
            </a:pPr>
            <a:r>
              <a:rPr lang="en-US" b="true" sz="2999" spc="-11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62435"/>
            <a:ext cx="13064504" cy="1140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898"/>
              </a:lnSpc>
              <a:spcBef>
                <a:spcPct val="0"/>
              </a:spcBef>
            </a:pPr>
            <a:r>
              <a:rPr lang="en-US" b="true" sz="8089" spc="-299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DEEPER DIVE - SENSORS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0637" y="3326379"/>
            <a:ext cx="8793953" cy="5931921"/>
          </a:xfrm>
          <a:custGeom>
            <a:avLst/>
            <a:gdLst/>
            <a:ahLst/>
            <a:cxnLst/>
            <a:rect r="r" b="b" t="t" l="l"/>
            <a:pathLst>
              <a:path h="5931921" w="8793953">
                <a:moveTo>
                  <a:pt x="0" y="0"/>
                </a:moveTo>
                <a:lnTo>
                  <a:pt x="8793953" y="0"/>
                </a:lnTo>
                <a:lnTo>
                  <a:pt x="8793953" y="5931921"/>
                </a:lnTo>
                <a:lnTo>
                  <a:pt x="0" y="593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142" y="4896023"/>
            <a:ext cx="6587275" cy="51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-emits high-frequency sound pulses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1248" y="4159399"/>
            <a:ext cx="6587275" cy="54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7"/>
              </a:lnSpc>
            </a:pPr>
            <a:r>
              <a:rPr lang="en-US" b="true" sz="3276" spc="-121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ULTRASONIC SENSOR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144000" y="3326379"/>
            <a:ext cx="8793953" cy="5931921"/>
          </a:xfrm>
          <a:custGeom>
            <a:avLst/>
            <a:gdLst/>
            <a:ahLst/>
            <a:cxnLst/>
            <a:rect r="r" b="b" t="t" l="l"/>
            <a:pathLst>
              <a:path h="5931921" w="8793953">
                <a:moveTo>
                  <a:pt x="0" y="0"/>
                </a:moveTo>
                <a:lnTo>
                  <a:pt x="8793953" y="0"/>
                </a:lnTo>
                <a:lnTo>
                  <a:pt x="8793953" y="5931921"/>
                </a:lnTo>
                <a:lnTo>
                  <a:pt x="0" y="593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9479419" y="4869307"/>
            <a:ext cx="8095447" cy="487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93"/>
              </a:lnSpc>
            </a:pPr>
            <a:r>
              <a:rPr lang="en-US" sz="2923" spc="-108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emitter shines infrared light onto the floor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79419" y="4159399"/>
            <a:ext cx="6587275" cy="548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7"/>
              </a:lnSpc>
            </a:pPr>
            <a:r>
              <a:rPr lang="en-US" b="true" sz="3276" spc="-121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INFRARED SENSOR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38335">
            <a:off x="15713905" y="583661"/>
            <a:ext cx="1372696" cy="1586099"/>
          </a:xfrm>
          <a:custGeom>
            <a:avLst/>
            <a:gdLst/>
            <a:ahLst/>
            <a:cxnLst/>
            <a:rect r="r" b="b" t="t" l="l"/>
            <a:pathLst>
              <a:path h="1586099" w="1372696">
                <a:moveTo>
                  <a:pt x="0" y="0"/>
                </a:moveTo>
                <a:lnTo>
                  <a:pt x="1372697" y="0"/>
                </a:lnTo>
                <a:lnTo>
                  <a:pt x="1372697" y="1586099"/>
                </a:lnTo>
                <a:lnTo>
                  <a:pt x="0" y="15860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2360" y="5538520"/>
            <a:ext cx="8230508" cy="104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-when the sound reaches an  obstacle, it bounces back as an echo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6142" y="6712096"/>
            <a:ext cx="8216725" cy="104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time for the echo to return is then measured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360" y="7790423"/>
            <a:ext cx="8230508" cy="1047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microcontroller calculates the distance to the object and acts accordingly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3253" y="5538520"/>
            <a:ext cx="8095447" cy="104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sensor detects the of the reflected IR light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79419" y="6750196"/>
            <a:ext cx="8095447" cy="2100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white surface reflects most IR light back to the sensor (LOW signal)</a:t>
            </a:r>
          </a:p>
          <a:p>
            <a:pPr algn="just">
              <a:lnSpc>
                <a:spcPts val="4233"/>
              </a:lnSpc>
            </a:pPr>
            <a:r>
              <a:rPr lang="en-US" sz="3023" spc="-111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-the black line absorbs most IR light, reflecting very little (HIGH signal)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203126" y="6202126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3857"/>
            <a:ext cx="17008548" cy="20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9"/>
              </a:lnSpc>
            </a:pPr>
            <a:r>
              <a:rPr lang="en-US" b="true" sz="7390" spc="-273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MECHANISM-FEEDBACK CONTROL</a:t>
            </a:r>
          </a:p>
          <a:p>
            <a:pPr algn="ctr" marL="0" indent="0" lvl="0">
              <a:lnSpc>
                <a:spcPts val="812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1887155"/>
            <a:ext cx="11287102" cy="2259653"/>
            <a:chOff x="0" y="0"/>
            <a:chExt cx="15049470" cy="3012871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049470" cy="3012871"/>
              <a:chOff x="0" y="0"/>
              <a:chExt cx="2972735" cy="59513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972735" cy="595135"/>
              </a:xfrm>
              <a:custGeom>
                <a:avLst/>
                <a:gdLst/>
                <a:ahLst/>
                <a:cxnLst/>
                <a:rect r="r" b="b" t="t" l="l"/>
                <a:pathLst>
                  <a:path h="595135" w="2972735">
                    <a:moveTo>
                      <a:pt x="0" y="0"/>
                    </a:moveTo>
                    <a:lnTo>
                      <a:pt x="2972735" y="0"/>
                    </a:lnTo>
                    <a:lnTo>
                      <a:pt x="2972735" y="595135"/>
                    </a:lnTo>
                    <a:lnTo>
                      <a:pt x="0" y="595135"/>
                    </a:lnTo>
                    <a:close/>
                  </a:path>
                </a:pathLst>
              </a:custGeom>
              <a:solidFill>
                <a:srgbClr val="D4E84E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2972735" cy="6427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97023" y="1111901"/>
              <a:ext cx="14097129" cy="1706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94"/>
                </a:lnSpc>
              </a:pPr>
              <a:r>
                <a:rPr lang="en-US" sz="2496" spc="-92">
                  <a:solidFill>
                    <a:srgbClr val="00010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sensors constantly scan the ground and environment to assure the robot is placed on the line (usually dark color), off the line(usually light color) or in a close proximity of an obstacle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51468" y="2038290"/>
            <a:ext cx="9969039" cy="56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66"/>
              </a:lnSpc>
              <a:spcBef>
                <a:spcPct val="0"/>
              </a:spcBef>
            </a:pPr>
            <a:r>
              <a:rPr lang="en-US" b="true" sz="3333" spc="-123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SENSING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468199"/>
            <a:ext cx="11287102" cy="2259653"/>
            <a:chOff x="0" y="0"/>
            <a:chExt cx="2972735" cy="5951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2735" cy="595135"/>
            </a:xfrm>
            <a:custGeom>
              <a:avLst/>
              <a:gdLst/>
              <a:ahLst/>
              <a:cxnLst/>
              <a:rect r="r" b="b" t="t" l="l"/>
              <a:pathLst>
                <a:path h="595135" w="2972735">
                  <a:moveTo>
                    <a:pt x="0" y="0"/>
                  </a:moveTo>
                  <a:lnTo>
                    <a:pt x="2972735" y="0"/>
                  </a:lnTo>
                  <a:lnTo>
                    <a:pt x="2972735" y="595135"/>
                  </a:lnTo>
                  <a:lnTo>
                    <a:pt x="0" y="595135"/>
                  </a:ln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972735" cy="64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51468" y="5292600"/>
            <a:ext cx="9969039" cy="85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4"/>
              </a:lnSpc>
            </a:pPr>
            <a:r>
              <a:rPr lang="en-US" sz="2496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The data harvested through the sensors reaches Bostanel’s “brain”, the microcontroller,  that makes a decision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51468" y="4619335"/>
            <a:ext cx="9969039" cy="56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66"/>
              </a:lnSpc>
              <a:spcBef>
                <a:spcPct val="0"/>
              </a:spcBef>
            </a:pPr>
            <a:r>
              <a:rPr lang="en-US" b="true" sz="3333" spc="-123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PROCESSING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7051702"/>
            <a:ext cx="11287102" cy="2259653"/>
            <a:chOff x="0" y="0"/>
            <a:chExt cx="2972735" cy="5951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972735" cy="595135"/>
            </a:xfrm>
            <a:custGeom>
              <a:avLst/>
              <a:gdLst/>
              <a:ahLst/>
              <a:cxnLst/>
              <a:rect r="r" b="b" t="t" l="l"/>
              <a:pathLst>
                <a:path h="595135" w="2972735">
                  <a:moveTo>
                    <a:pt x="0" y="0"/>
                  </a:moveTo>
                  <a:lnTo>
                    <a:pt x="2972735" y="0"/>
                  </a:lnTo>
                  <a:lnTo>
                    <a:pt x="2972735" y="595135"/>
                  </a:lnTo>
                  <a:lnTo>
                    <a:pt x="0" y="595135"/>
                  </a:lnTo>
                  <a:close/>
                </a:path>
              </a:pathLst>
            </a:custGeom>
            <a:solidFill>
              <a:srgbClr val="D4E84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972735" cy="64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551468" y="7876103"/>
            <a:ext cx="10595357" cy="850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4"/>
              </a:lnSpc>
            </a:pPr>
            <a:r>
              <a:rPr lang="en-US" sz="2496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The microcontroller commands the wheels to either speed up, slow down, swerve left/right to adjust direction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1468" y="7202838"/>
            <a:ext cx="9969039" cy="562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66"/>
              </a:lnSpc>
              <a:spcBef>
                <a:spcPct val="0"/>
              </a:spcBef>
            </a:pPr>
            <a:r>
              <a:rPr lang="en-US" b="true" sz="3333" spc="-123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ACTUATING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611" y="0"/>
            <a:ext cx="9399096" cy="10287000"/>
          </a:xfrm>
          <a:custGeom>
            <a:avLst/>
            <a:gdLst/>
            <a:ahLst/>
            <a:cxnLst/>
            <a:rect r="r" b="b" t="t" l="l"/>
            <a:pathLst>
              <a:path h="10287000" w="9399096">
                <a:moveTo>
                  <a:pt x="0" y="0"/>
                </a:moveTo>
                <a:lnTo>
                  <a:pt x="9399096" y="0"/>
                </a:lnTo>
                <a:lnTo>
                  <a:pt x="9399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11394133" y="-450362"/>
            <a:ext cx="7316507" cy="3948810"/>
            <a:chOff x="0" y="0"/>
            <a:chExt cx="9755343" cy="5265079"/>
          </a:xfrm>
        </p:grpSpPr>
        <p:sp>
          <p:nvSpPr>
            <p:cNvPr name="Freeform 4" id="4"/>
            <p:cNvSpPr/>
            <p:nvPr/>
          </p:nvSpPr>
          <p:spPr>
            <a:xfrm flipH="true" flipV="false" rot="-5400000">
              <a:off x="4131281" y="-358983"/>
              <a:ext cx="5265079" cy="5983045"/>
            </a:xfrm>
            <a:custGeom>
              <a:avLst/>
              <a:gdLst/>
              <a:ahLst/>
              <a:cxnLst/>
              <a:rect r="r" b="b" t="t" l="l"/>
              <a:pathLst>
                <a:path h="5983045" w="5265079">
                  <a:moveTo>
                    <a:pt x="5265079" y="0"/>
                  </a:moveTo>
                  <a:lnTo>
                    <a:pt x="0" y="0"/>
                  </a:lnTo>
                  <a:lnTo>
                    <a:pt x="0" y="5983045"/>
                  </a:lnTo>
                  <a:lnTo>
                    <a:pt x="5265079" y="5983045"/>
                  </a:lnTo>
                  <a:lnTo>
                    <a:pt x="526507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-10800000">
              <a:off x="0" y="801247"/>
              <a:ext cx="3416659" cy="3882567"/>
            </a:xfrm>
            <a:custGeom>
              <a:avLst/>
              <a:gdLst/>
              <a:ahLst/>
              <a:cxnLst/>
              <a:rect r="r" b="b" t="t" l="l"/>
              <a:pathLst>
                <a:path h="3882567" w="3416659">
                  <a:moveTo>
                    <a:pt x="3416659" y="0"/>
                  </a:moveTo>
                  <a:lnTo>
                    <a:pt x="0" y="0"/>
                  </a:lnTo>
                  <a:lnTo>
                    <a:pt x="0" y="3882568"/>
                  </a:lnTo>
                  <a:lnTo>
                    <a:pt x="3416659" y="3882568"/>
                  </a:lnTo>
                  <a:lnTo>
                    <a:pt x="341665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-4274708">
              <a:off x="3289579" y="1275083"/>
              <a:ext cx="880589" cy="1000670"/>
            </a:xfrm>
            <a:custGeom>
              <a:avLst/>
              <a:gdLst/>
              <a:ahLst/>
              <a:cxnLst/>
              <a:rect r="r" b="b" t="t" l="l"/>
              <a:pathLst>
                <a:path h="1000670" w="880589">
                  <a:moveTo>
                    <a:pt x="880590" y="0"/>
                  </a:moveTo>
                  <a:lnTo>
                    <a:pt x="0" y="0"/>
                  </a:lnTo>
                  <a:lnTo>
                    <a:pt x="0" y="1000670"/>
                  </a:lnTo>
                  <a:lnTo>
                    <a:pt x="880590" y="1000670"/>
                  </a:lnTo>
                  <a:lnTo>
                    <a:pt x="88059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37002" t="-293379" r="-97118" b="-4074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465315">
            <a:off x="14556225" y="1144649"/>
            <a:ext cx="3700864" cy="3700864"/>
          </a:xfrm>
          <a:custGeom>
            <a:avLst/>
            <a:gdLst/>
            <a:ahLst/>
            <a:cxnLst/>
            <a:rect r="r" b="b" t="t" l="l"/>
            <a:pathLst>
              <a:path h="3700864" w="3700864">
                <a:moveTo>
                  <a:pt x="0" y="0"/>
                </a:moveTo>
                <a:lnTo>
                  <a:pt x="3700864" y="0"/>
                </a:lnTo>
                <a:lnTo>
                  <a:pt x="3700864" y="3700864"/>
                </a:lnTo>
                <a:lnTo>
                  <a:pt x="0" y="3700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5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5315">
            <a:off x="14463173" y="1209860"/>
            <a:ext cx="3700864" cy="3700864"/>
          </a:xfrm>
          <a:custGeom>
            <a:avLst/>
            <a:gdLst/>
            <a:ahLst/>
            <a:cxnLst/>
            <a:rect r="r" b="b" t="t" l="l"/>
            <a:pathLst>
              <a:path h="3700864" w="3700864">
                <a:moveTo>
                  <a:pt x="0" y="0"/>
                </a:moveTo>
                <a:lnTo>
                  <a:pt x="3700864" y="0"/>
                </a:lnTo>
                <a:lnTo>
                  <a:pt x="3700864" y="3700864"/>
                </a:lnTo>
                <a:lnTo>
                  <a:pt x="0" y="3700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605528" y="4136623"/>
            <a:ext cx="10757171" cy="208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9"/>
              </a:lnSpc>
            </a:pPr>
            <a:r>
              <a:rPr lang="en-US" b="true" sz="7390" spc="-273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GUIDING </a:t>
            </a:r>
          </a:p>
          <a:p>
            <a:pPr algn="ctr" marL="0" indent="0" lvl="0">
              <a:lnSpc>
                <a:spcPts val="8129"/>
              </a:lnSpc>
            </a:pPr>
            <a:r>
              <a:rPr lang="en-US" b="true" sz="7390" spc="-273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FLOWCHART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971493" y="6793196"/>
            <a:ext cx="7316507" cy="3948810"/>
            <a:chOff x="0" y="0"/>
            <a:chExt cx="9755343" cy="5265079"/>
          </a:xfrm>
        </p:grpSpPr>
        <p:sp>
          <p:nvSpPr>
            <p:cNvPr name="Freeform 11" id="11"/>
            <p:cNvSpPr/>
            <p:nvPr/>
          </p:nvSpPr>
          <p:spPr>
            <a:xfrm flipH="true" flipV="false" rot="-5400000">
              <a:off x="4131281" y="-358983"/>
              <a:ext cx="5265079" cy="5983045"/>
            </a:xfrm>
            <a:custGeom>
              <a:avLst/>
              <a:gdLst/>
              <a:ahLst/>
              <a:cxnLst/>
              <a:rect r="r" b="b" t="t" l="l"/>
              <a:pathLst>
                <a:path h="5983045" w="5265079">
                  <a:moveTo>
                    <a:pt x="5265079" y="0"/>
                  </a:moveTo>
                  <a:lnTo>
                    <a:pt x="0" y="0"/>
                  </a:lnTo>
                  <a:lnTo>
                    <a:pt x="0" y="5983045"/>
                  </a:lnTo>
                  <a:lnTo>
                    <a:pt x="5265079" y="5983045"/>
                  </a:lnTo>
                  <a:lnTo>
                    <a:pt x="526507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-10800000">
              <a:off x="0" y="801247"/>
              <a:ext cx="3416659" cy="3882567"/>
            </a:xfrm>
            <a:custGeom>
              <a:avLst/>
              <a:gdLst/>
              <a:ahLst/>
              <a:cxnLst/>
              <a:rect r="r" b="b" t="t" l="l"/>
              <a:pathLst>
                <a:path h="3882567" w="3416659">
                  <a:moveTo>
                    <a:pt x="3416659" y="0"/>
                  </a:moveTo>
                  <a:lnTo>
                    <a:pt x="0" y="0"/>
                  </a:lnTo>
                  <a:lnTo>
                    <a:pt x="0" y="3882568"/>
                  </a:lnTo>
                  <a:lnTo>
                    <a:pt x="3416659" y="3882568"/>
                  </a:lnTo>
                  <a:lnTo>
                    <a:pt x="3416659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true" flipV="false" rot="-4274708">
              <a:off x="3289579" y="1275083"/>
              <a:ext cx="880589" cy="1000670"/>
            </a:xfrm>
            <a:custGeom>
              <a:avLst/>
              <a:gdLst/>
              <a:ahLst/>
              <a:cxnLst/>
              <a:rect r="r" b="b" t="t" l="l"/>
              <a:pathLst>
                <a:path h="1000670" w="880589">
                  <a:moveTo>
                    <a:pt x="880590" y="0"/>
                  </a:moveTo>
                  <a:lnTo>
                    <a:pt x="0" y="0"/>
                  </a:lnTo>
                  <a:lnTo>
                    <a:pt x="0" y="1000670"/>
                  </a:lnTo>
                  <a:lnTo>
                    <a:pt x="880590" y="1000670"/>
                  </a:lnTo>
                  <a:lnTo>
                    <a:pt x="88059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-237002" t="-293379" r="-97118" b="-40742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798920"/>
            <a:ext cx="6610940" cy="4459380"/>
          </a:xfrm>
          <a:custGeom>
            <a:avLst/>
            <a:gdLst/>
            <a:ahLst/>
            <a:cxnLst/>
            <a:rect r="r" b="b" t="t" l="l"/>
            <a:pathLst>
              <a:path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65652">
            <a:off x="12295284" y="72142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64580" y="4798920"/>
            <a:ext cx="6610940" cy="4459380"/>
          </a:xfrm>
          <a:custGeom>
            <a:avLst/>
            <a:gdLst/>
            <a:ahLst/>
            <a:cxnLst/>
            <a:rect r="r" b="b" t="t" l="l"/>
            <a:pathLst>
              <a:path h="4459380" w="6610940">
                <a:moveTo>
                  <a:pt x="0" y="0"/>
                </a:moveTo>
                <a:lnTo>
                  <a:pt x="6610940" y="0"/>
                </a:lnTo>
                <a:lnTo>
                  <a:pt x="6610940" y="4459380"/>
                </a:lnTo>
                <a:lnTo>
                  <a:pt x="0" y="445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38335">
            <a:off x="7232306" y="3304150"/>
            <a:ext cx="1372696" cy="1586099"/>
          </a:xfrm>
          <a:custGeom>
            <a:avLst/>
            <a:gdLst/>
            <a:ahLst/>
            <a:cxnLst/>
            <a:rect r="r" b="b" t="t" l="l"/>
            <a:pathLst>
              <a:path h="1586099" w="1372696">
                <a:moveTo>
                  <a:pt x="0" y="0"/>
                </a:moveTo>
                <a:lnTo>
                  <a:pt x="1372696" y="0"/>
                </a:lnTo>
                <a:lnTo>
                  <a:pt x="1372696" y="1586098"/>
                </a:lnTo>
                <a:lnTo>
                  <a:pt x="0" y="15860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65652">
            <a:off x="12104020" y="12500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1016" y="1690484"/>
            <a:ext cx="9330989" cy="2264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898"/>
              </a:lnSpc>
              <a:spcBef>
                <a:spcPct val="0"/>
              </a:spcBef>
            </a:pPr>
            <a:r>
              <a:rPr lang="en-US" b="true" sz="8089" spc="-299">
                <a:solidFill>
                  <a:srgbClr val="000101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USAGE - LARGER SCALE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2411" y="6314029"/>
            <a:ext cx="5446308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Developed into a more advanced form, an  AVG (Automated Guided Vehicle),  it is used to transport parts/ components between production lines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2411" y="5652433"/>
            <a:ext cx="5446308" cy="45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b="true" sz="2709" spc="-10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INDUSTRY &amp; WAREHOUSES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58291" y="6114914"/>
            <a:ext cx="5446308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spc="-92">
                <a:solidFill>
                  <a:srgbClr val="000101"/>
                </a:solidFill>
                <a:latin typeface="Montserrat"/>
                <a:ea typeface="Montserrat"/>
                <a:cs typeface="Montserrat"/>
                <a:sym typeface="Montserrat"/>
              </a:rPr>
              <a:t>Visual tool heavily used, great for teaching coding, electronics and the basic principles of  robotics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8291" y="5448218"/>
            <a:ext cx="5446308" cy="453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3"/>
              </a:lnSpc>
            </a:pPr>
            <a:r>
              <a:rPr lang="en-US" b="true" sz="2709" spc="-100">
                <a:solidFill>
                  <a:srgbClr val="00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EDUCATION &amp; 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DAG9vAwAKUI</dc:identifier>
  <dcterms:modified xsi:type="dcterms:W3CDTF">2011-08-01T06:04:30Z</dcterms:modified>
  <cp:revision>1</cp:revision>
  <dc:title>Simple Line follower robot </dc:title>
</cp:coreProperties>
</file>